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7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.png" ContentType="image/png"/>
  <Override PartName="/ppt/media/image2.png" ContentType="image/png"/>
  <Override PartName="/ppt/media/image3.jpeg" ContentType="image/jpeg"/>
  <Override PartName="/ppt/media/image6.png" ContentType="image/png"/>
  <Override PartName="/ppt/media/image4.png" ContentType="image/png"/>
  <Override PartName="/ppt/media/image5.png" ContentType="image/png"/>
  <Override PartName="/ppt/media/image7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presProps" Target="presProps.xml"/>
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Для перемещения страницы щёлкните мышью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Для правки формата примечаний щёлкните мышью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&lt;верхний колонтитул&gt;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&lt;дата/время&gt;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&lt;нижний колонтитул&gt;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39EE74A0-37C0-46CA-889B-C97E1B6DA921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&lt;номер&gt;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9644DC6-D624-4CA0-B117-BA742FA8DD1F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800" cy="3427920"/>
          </a:xfrm>
          <a:prstGeom prst="rect">
            <a:avLst/>
          </a:prstGeom>
          <a:ln w="0">
            <a:noFill/>
          </a:ln>
        </p:spPr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C8B6E4A-B821-44D6-8EFA-94567F2F5A36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800" cy="3427920"/>
          </a:xfrm>
          <a:prstGeom prst="rect">
            <a:avLst/>
          </a:prstGeom>
          <a:ln w="0">
            <a:noFill/>
          </a:ln>
        </p:spPr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1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C4D81A84-3336-49D1-84E9-D9AA6CB62BE4}" type="slidenum">
              <a:rPr b="1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800" cy="3427920"/>
          </a:xfrm>
          <a:prstGeom prst="rect">
            <a:avLst/>
          </a:prstGeom>
          <a:ln w="0">
            <a:noFill/>
          </a:ln>
        </p:spPr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marL="216000" indent="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9052" lnSpcReduction="20000"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17;p3" descr=""/>
          <p:cNvPicPr/>
          <p:nvPr/>
        </p:nvPicPr>
        <p:blipFill>
          <a:blip r:embed="rId2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39" name="Google Shape;18;p3"/>
          <p:cNvSpPr/>
          <p:nvPr/>
        </p:nvSpPr>
        <p:spPr>
          <a:xfrm>
            <a:off x="0" y="4656240"/>
            <a:ext cx="12191040" cy="2229120"/>
          </a:xfrm>
          <a:prstGeom prst="rect">
            <a:avLst/>
          </a:prstGeom>
          <a:gradFill rotWithShape="0">
            <a:gsLst>
              <a:gs pos="0">
                <a:srgbClr val="3c46b9">
                  <a:alpha val="28000"/>
                </a:srgbClr>
              </a:gs>
              <a:gs pos="49000">
                <a:srgbClr val="262e78">
                  <a:alpha val="61000"/>
                </a:srgbClr>
              </a:gs>
              <a:gs pos="100000">
                <a:srgbClr val="00756f">
                  <a:alpha val="5700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Google Shape;19;p3"/>
          <p:cNvSpPr/>
          <p:nvPr/>
        </p:nvSpPr>
        <p:spPr>
          <a:xfrm>
            <a:off x="0" y="3600"/>
            <a:ext cx="12191040" cy="1858320"/>
          </a:xfrm>
          <a:prstGeom prst="rect">
            <a:avLst/>
          </a:prstGeom>
          <a:gradFill rotWithShape="0"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70000"/>
                </a:srgbClr>
              </a:gs>
              <a:gs pos="100000">
                <a:srgbClr val="01c3ba">
                  <a:alpha val="4600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Google Shape;20;p3"/>
          <p:cNvSpPr/>
          <p:nvPr/>
        </p:nvSpPr>
        <p:spPr>
          <a:xfrm>
            <a:off x="3453120" y="5102280"/>
            <a:ext cx="1389600" cy="1390320"/>
          </a:xfrm>
          <a:prstGeom prst="ellipse">
            <a:avLst/>
          </a:prstGeom>
          <a:noFill/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93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165;p21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87" name="Google Shape;166;p21"/>
          <p:cNvSpPr/>
          <p:nvPr/>
        </p:nvSpPr>
        <p:spPr>
          <a:xfrm>
            <a:off x="0" y="0"/>
            <a:ext cx="12191040" cy="1858320"/>
          </a:xfrm>
          <a:prstGeom prst="rect">
            <a:avLst/>
          </a:prstGeom>
          <a:gradFill rotWithShape="0"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70000"/>
                </a:srgbClr>
              </a:gs>
              <a:gs pos="100000">
                <a:srgbClr val="01c3ba">
                  <a:alpha val="4600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8" name="Google Shape;167;p21" descr=""/>
          <p:cNvPicPr/>
          <p:nvPr/>
        </p:nvPicPr>
        <p:blipFill>
          <a:blip r:embed="rId2"/>
          <a:stretch/>
        </p:blipFill>
        <p:spPr>
          <a:xfrm>
            <a:off x="4996800" y="1941120"/>
            <a:ext cx="2197440" cy="970560"/>
          </a:xfrm>
          <a:prstGeom prst="rect">
            <a:avLst/>
          </a:prstGeom>
          <a:ln w="0">
            <a:noFill/>
          </a:ln>
        </p:spPr>
      </p:pic>
      <p:sp>
        <p:nvSpPr>
          <p:cNvPr id="89" name="Google Shape;168;p21"/>
          <p:cNvSpPr/>
          <p:nvPr/>
        </p:nvSpPr>
        <p:spPr>
          <a:xfrm>
            <a:off x="0" y="4643280"/>
            <a:ext cx="12191040" cy="2229120"/>
          </a:xfrm>
          <a:prstGeom prst="rect">
            <a:avLst/>
          </a:prstGeom>
          <a:gradFill rotWithShape="0">
            <a:gsLst>
              <a:gs pos="0">
                <a:srgbClr val="3c46b9">
                  <a:alpha val="28000"/>
                </a:srgbClr>
              </a:gs>
              <a:gs pos="49000">
                <a:srgbClr val="262e78">
                  <a:alpha val="61000"/>
                </a:srgbClr>
              </a:gs>
              <a:gs pos="100000">
                <a:srgbClr val="00756f">
                  <a:alpha val="5700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Google Shape;169;p21"/>
          <p:cNvSpPr/>
          <p:nvPr/>
        </p:nvSpPr>
        <p:spPr>
          <a:xfrm>
            <a:off x="54720" y="2670120"/>
            <a:ext cx="12081960" cy="129492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Roboto"/>
                <a:ea typeface="Roboto"/>
              </a:rPr>
              <a:t>Онлайн-образование</a:t>
            </a:r>
            <a:endParaRPr b="0" lang="en-US" sz="5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Google Shape;170;p21"/>
          <p:cNvSpPr/>
          <p:nvPr/>
        </p:nvSpPr>
        <p:spPr>
          <a:xfrm>
            <a:off x="152280" y="152280"/>
            <a:ext cx="12191040" cy="1858320"/>
          </a:xfrm>
          <a:prstGeom prst="rect">
            <a:avLst/>
          </a:prstGeom>
          <a:gradFill rotWithShape="0"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70000"/>
                </a:srgbClr>
              </a:gs>
              <a:gs pos="100000">
                <a:srgbClr val="01c3ba">
                  <a:alpha val="4600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295;p28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81" name="Google Shape;296;p28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Google Shape;297;p28"/>
          <p:cNvSpPr/>
          <p:nvPr/>
        </p:nvSpPr>
        <p:spPr>
          <a:xfrm>
            <a:off x="719640" y="1517760"/>
            <a:ext cx="10325160" cy="513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POD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&lt;IRF-01&gt;disp version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HPE Comware Software, Version 7.1.064, Release 0633P17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Copyright (c) 2010-2021 Hewlett Packard Enterprise Development LP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HPE VSR1000 uptime is 0 weeks, 0 days, 2 hours, 36 minutes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Last reboot reason : Power 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Boot image: flash:/VSR1000-CMW710-BOOT-R0633P17-X64.bin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Boot image version: 7.1.064, Release 0633P17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Compiled Oct 09 2021 15:00:00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System image: flash:/VSR1000-CMW710-SYSTEM-R0633P17-X64.bin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System image version: 7.1.064, Release 0633P17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Compiled Oct 09 2021 15:00:00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295;p 2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84" name="Google Shape;296;p 2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Google Shape;297;p 2"/>
          <p:cNvSpPr/>
          <p:nvPr/>
        </p:nvSpPr>
        <p:spPr>
          <a:xfrm>
            <a:off x="719640" y="1517760"/>
            <a:ext cx="10325160" cy="513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POD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&lt;IRF-01&gt;disp irf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Member ID    Role    Priority  CPU MAC         Description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*+1        Master  32        cc3e-5f81-c448  dc01-le01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  </a:t>
            </a: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2        Standby 1         cc3e-5f82-510a  dc01-le02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--------------------------------------------------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The asterisk (*) indicates the master.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The plus sign (+) indicates the device through which you are logged in.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The right angle bracket (&gt;) indicates the device's stack capability is disabled.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Bridge MAC of the IRF: cc3e-5f81-c447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Auto upgrade         : Enabled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MAC persistence      : Always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Topo-domain ID       : 0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Auto merge           : Enabled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295;p 3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87" name="Google Shape;296;p 3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Google Shape;297;p 3"/>
          <p:cNvSpPr/>
          <p:nvPr/>
        </p:nvSpPr>
        <p:spPr>
          <a:xfrm>
            <a:off x="719640" y="1517760"/>
            <a:ext cx="10325160" cy="513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POD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&lt;IRF-01&gt;disp ip routing-table vpn-instance DEV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Destinations : 14       Routes : 14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Destination/Mask   Proto   Pre Cost        NextHop         Interface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0.0.0.0/32         Direct  0   0           127.0.0.1       InLoop0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127.0.0.0/8        Direct  0   0           127.0.0.1       InLoop0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127.0.0.1/32       Direct  0   0           127.0.0.1       InLoop0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127.255.255.255/32 Direct  0   0           127.0.0.1       InLoop0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192.168.20.0/24    Direct  0   0           192.168.20.254  Vsi20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192.168.20.2/32    BGP     255 0           10.12.3.0       Vsi2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192.168.20.3/32    BGP     255 0           10.12.5.0       Vsi2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192.168.20.6/32    BGP     255 0           10.12.5.0       Vsi2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192.168.20.8/32    BGP     255 0           10.12.5.0       Vsi2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192.168.20.254/32  Direct  0   0           127.0.0.1       InLoop0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192.168.20.255/32  Direct  0   0           192.168.20.254  Vsi20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224.0.0.0/4        Direct  0   0           0.0.0.0         NULL0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224.0.0.0/24       Direct  0   0           0.0.0.0         NULL0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255.255.255.255/32 Direct  0   0           127.0.0.1       InLoop0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295;p 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90" name="Google Shape;296;p 4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Google Shape;297;p 4"/>
          <p:cNvSpPr/>
          <p:nvPr/>
        </p:nvSpPr>
        <p:spPr>
          <a:xfrm>
            <a:off x="719640" y="1517760"/>
            <a:ext cx="5452200" cy="513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ip vpn-instance DEV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route-distinguisher 65100:2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address-family evpn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vpn-target 2:1 import-extcommunity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vpn-target 2:1 export-extcommunity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vxlan tunnel mac-learning disable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l2vpn enable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vxlan tunnel arp-learning disable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vsi DEV10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gateway vsi-interface 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arp suppression enable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vxlan 2010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evpn encapsulation vxlan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route-distinguisher auto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vpn-target auto export-extcommunity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vpn-target auto import-extcommunity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Google Shape;297;p 5"/>
          <p:cNvSpPr/>
          <p:nvPr/>
        </p:nvSpPr>
        <p:spPr>
          <a:xfrm>
            <a:off x="6629400" y="1371600"/>
            <a:ext cx="5452200" cy="513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interface Route-Aggregation1.20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ip binding vpn-instance DEV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vlan-type dot1q vid 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xconnect vsi DEV10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interface Vsi-interface2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ip binding vpn-instance DEV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l3-vni 2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interface Vsi-interface20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ip binding vpn-instance DEV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ip address 192.168.20.254 255.255.255.0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mac-address 0000-0000-0020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local-proxy-arp enable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distributed-gateway local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bgp 65100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router-id 10.12.1.0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group EVPN internal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peer EVPN connect-interface LoopBack0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peer 10.11.1.0 group EVPN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peer 10.11.2.0 group EVPN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#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address-family l2vpn evpn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peer EVPN enable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peer EVPN advertise-community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295;p 1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94" name="Google Shape;296;p 1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неполучилось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Google Shape;297;p 1"/>
          <p:cNvSpPr/>
          <p:nvPr/>
        </p:nvSpPr>
        <p:spPr>
          <a:xfrm>
            <a:off x="251640" y="1517760"/>
            <a:ext cx="5909400" cy="513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&lt;IRF-03&gt;disp ip routing-table vpn-instance DEV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Destinations : 17       Routes : 17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Destination/Mask   Proto   Pre Cost        NextHop         Interface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0.0.0.0/32         Direct  0   0           127.0.0.1       InLoop0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10.13.5.2/32       Direct  0   0           127.0.0.1       InLoop0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10.17.1.2/31       Direct  0   0           10.17.1.2       GE1/6/0.20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10.17.1.2/32       Direct  0   0           127.0.0.1       InLoop0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10.23.1.2/32       Static  60  0           10.17.1.3       GE1/6/0.20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127.0.0.0/8        Direct  0   0           127.0.0.1       InLoop0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127.0.0.1/32       Direct  0   0           127.0.0.1       InLoop0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127.255.255.255/32 Direct  0   0           127.0.0.1       InLoop0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192.168.20.0/24    BGP     255 0           10.12.1.0       Vsi2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192.168.20.1/32    BGP     255 0           10.12.1.0       Vsi2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192.168.20.2/32    BGP     255 0           10.12.3.0       Vsi2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192.168.20.3/32    BGP     255 0           10.23.1.2       GE1/6/0.20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192.168.20.6/32    BGP     255 0           10.23.1.2       GE1/6/0.20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192.168.20.8/32    BGP     255 0           10.23.1.2       GE1/6/0.20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224.0.0.0/4        Direct  0   0           0.0.0.0         NULL0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224.0.0.0/24       Direct  0   0           0.0.0.0         NULL0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255.255.255.255/32 Direct  0   0           127.0.0.1       InLoop0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Google Shape;297;p 7"/>
          <p:cNvSpPr/>
          <p:nvPr/>
        </p:nvSpPr>
        <p:spPr>
          <a:xfrm>
            <a:off x="5943600" y="1540800"/>
            <a:ext cx="5943240" cy="464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dc02-bgw01#sh ip route vrf DEV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S        10.13.5.2/32 [1/0] via 10.27.1.3, Vlan20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C        10.23.1.2/32 is directly connected, Loopback2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C        10.27.1.2/31 is directly connected, Vlan20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B I      192.168.20.3/32 [200/0] via VTEP 10.22.1.254 VNI 209999 router-mac 50:00:00:5f:63:6e local-interface Vxlan1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B I      192.168.20.6/32 [200/0] via VTEP 10.22.1.254 VNI 209999 router-mac 50:00:00:5f:63:6e local-interface Vxlan1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B I      192.168.20.8/32 [200/0] via VTEP 10.22.2.254 VNI 209999 router-mac 50:00:00:d0:ea:86 local-interface Vxlan1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B I      192.168.20.0/24 [200/0] via VTEP 10.22.2.254 VNI 209999 router-mac 50:00:00:d0:ea:86 local-interface Vxlan1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                              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via VTEP 10.22.1.254 VNI 209999 router-mac 50:00:00:5f:63:6e local-interface Vxlan1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295;p 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98" name="Google Shape;296;p 5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неполучилось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Google Shape;297;p 6"/>
          <p:cNvSpPr/>
          <p:nvPr/>
        </p:nvSpPr>
        <p:spPr>
          <a:xfrm>
            <a:off x="251640" y="1517760"/>
            <a:ext cx="11406600" cy="513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&lt;IRF-03&gt;disp bgp routing-table ipv4 vpn-instance DEV peer 10.23.1.2 advertised-routes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Total number of routes: 1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BGP local router ID is 10.13.5.2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Status codes: * - valid, &gt; - best, d - dampened, h - history,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           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s - suppressed, S - stale, i - internal, e - external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           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Origin: i - IGP, e - EGP, ? - incomplete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 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Network            NextHop         MED        LocPrf             Path/Ogn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* &gt;i 192.168.20.0       10.12.1.0                                     65100i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&lt;IRF-03&gt;disp bgp routing-table ipv4 vpn-instance DEV peer 10.23.1.2 received-routes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Total number of routes: 4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     </a:t>
            </a: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Network            NextHop         MED        LocPrf     PrefVal Path/Ogn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*  e 192.168.20.0       10.23.1.2                             0       65200i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* &gt;e 192.168.20.3/32    10.23.1.2                             0       65200i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* &gt;e 192.168.20.6/32    10.23.1.2                             0       65200i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</a:rPr>
              <a:t>* &gt;e 192.168.20.8/32    10.23.1.2                             0       65200i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309;p30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01" name="Google Shape;310;p30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Вывод и планы по развитию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Google Shape;311;p30"/>
          <p:cNvSpPr/>
          <p:nvPr/>
        </p:nvSpPr>
        <p:spPr>
          <a:xfrm>
            <a:off x="4005000" y="2210040"/>
            <a:ext cx="6504840" cy="92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Google Shape;312;p30"/>
          <p:cNvSpPr/>
          <p:nvPr/>
        </p:nvSpPr>
        <p:spPr>
          <a:xfrm>
            <a:off x="4005000" y="4382280"/>
            <a:ext cx="674640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4" name="Google Shape;313;p30" descr="Звезда"/>
          <p:cNvPicPr/>
          <p:nvPr/>
        </p:nvPicPr>
        <p:blipFill>
          <a:blip r:embed="rId2"/>
          <a:stretch/>
        </p:blipFill>
        <p:spPr>
          <a:xfrm>
            <a:off x="10293120" y="5148000"/>
            <a:ext cx="1639440" cy="1421640"/>
          </a:xfrm>
          <a:prstGeom prst="rect">
            <a:avLst/>
          </a:prstGeom>
          <a:ln w="0">
            <a:noFill/>
          </a:ln>
        </p:spPr>
      </p:pic>
      <p:sp>
        <p:nvSpPr>
          <p:cNvPr id="205" name=""/>
          <p:cNvSpPr/>
          <p:nvPr/>
        </p:nvSpPr>
        <p:spPr>
          <a:xfrm>
            <a:off x="528840" y="1371600"/>
            <a:ext cx="11358000" cy="525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Выводы: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На текущий момент “подружить” две фабрики не удалось.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Кроме образов HPE VSR1001 в EVE_NG были попытки “подружить” фабрики в другом эмуляторе – HCL, как наиболее воспроизводящий функционал коммутаторов OSI Comware.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Также была протестирована возможность соединить две фабрики HPE и Huawei.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Microsoft YaHei"/>
              </a:rPr>
              <a:t>Знания, полученные на курсе, позволят мне исправить закравшиеся ошибки в зарождающуюся фабрику VXLAN/EVPN на существующем оборудовании. 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320;p31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207" name="Google Shape;321;p31"/>
          <p:cNvSpPr/>
          <p:nvPr/>
        </p:nvSpPr>
        <p:spPr>
          <a:xfrm>
            <a:off x="0" y="0"/>
            <a:ext cx="12191040" cy="1858320"/>
          </a:xfrm>
          <a:prstGeom prst="rect">
            <a:avLst/>
          </a:prstGeom>
          <a:gradFill rotWithShape="0"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70000"/>
                </a:srgbClr>
              </a:gs>
              <a:gs pos="100000">
                <a:srgbClr val="01c3ba">
                  <a:alpha val="4600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Google Shape;322;p31"/>
          <p:cNvSpPr/>
          <p:nvPr/>
        </p:nvSpPr>
        <p:spPr>
          <a:xfrm>
            <a:off x="0" y="4643280"/>
            <a:ext cx="12191040" cy="2229120"/>
          </a:xfrm>
          <a:prstGeom prst="rect">
            <a:avLst/>
          </a:prstGeom>
          <a:gradFill rotWithShape="0">
            <a:gsLst>
              <a:gs pos="0">
                <a:srgbClr val="3c46b9">
                  <a:alpha val="28000"/>
                </a:srgbClr>
              </a:gs>
              <a:gs pos="49000">
                <a:srgbClr val="262e78">
                  <a:alpha val="61000"/>
                </a:srgbClr>
              </a:gs>
              <a:gs pos="100000">
                <a:srgbClr val="00756f">
                  <a:alpha val="5700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Google Shape;323;p31"/>
          <p:cNvSpPr/>
          <p:nvPr/>
        </p:nvSpPr>
        <p:spPr>
          <a:xfrm>
            <a:off x="54720" y="2603160"/>
            <a:ext cx="12081600" cy="129528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5000" spc="-1" strike="noStrike">
                <a:solidFill>
                  <a:srgbClr val="ffffff"/>
                </a:solidFill>
                <a:latin typeface="Roboto"/>
                <a:ea typeface="Roboto"/>
              </a:rPr>
              <a:t>Спасибо за внимание!</a:t>
            </a:r>
            <a:br>
              <a:rPr sz="5000"/>
            </a:b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1"/>
          <p:cNvSpPr>
            <a:spLocks noGrp="1"/>
          </p:cNvSpPr>
          <p:nvPr>
            <p:ph/>
          </p:nvPr>
        </p:nvSpPr>
        <p:spPr>
          <a:xfrm>
            <a:off x="5221080" y="5034600"/>
            <a:ext cx="6554160" cy="52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Андрей Воронов</a:t>
            </a:r>
            <a:endParaRPr b="0" lang="en-US" sz="19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5221080" y="559008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Сетевой инженер</a:t>
            </a:r>
            <a:endParaRPr b="0" lang="en-US" sz="19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176;p22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93" name="Google Shape;177;p22"/>
          <p:cNvSpPr/>
          <p:nvPr/>
        </p:nvSpPr>
        <p:spPr>
          <a:xfrm>
            <a:off x="0" y="0"/>
            <a:ext cx="12191040" cy="1858320"/>
          </a:xfrm>
          <a:prstGeom prst="rect">
            <a:avLst/>
          </a:prstGeom>
          <a:gradFill rotWithShape="0"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70000"/>
                </a:srgbClr>
              </a:gs>
              <a:gs pos="100000">
                <a:srgbClr val="01c3ba">
                  <a:alpha val="4600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Google Shape;178;p22"/>
          <p:cNvSpPr/>
          <p:nvPr/>
        </p:nvSpPr>
        <p:spPr>
          <a:xfrm>
            <a:off x="0" y="4643280"/>
            <a:ext cx="12191040" cy="2229120"/>
          </a:xfrm>
          <a:prstGeom prst="rect">
            <a:avLst/>
          </a:prstGeom>
          <a:gradFill rotWithShape="0">
            <a:gsLst>
              <a:gs pos="0">
                <a:srgbClr val="3c46b9">
                  <a:alpha val="28000"/>
                </a:srgbClr>
              </a:gs>
              <a:gs pos="49000">
                <a:srgbClr val="262e78">
                  <a:alpha val="61000"/>
                </a:srgbClr>
              </a:gs>
              <a:gs pos="100000">
                <a:srgbClr val="00756f">
                  <a:alpha val="57000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Google Shape;179;p22"/>
          <p:cNvSpPr/>
          <p:nvPr/>
        </p:nvSpPr>
        <p:spPr>
          <a:xfrm>
            <a:off x="54720" y="2080440"/>
            <a:ext cx="12081960" cy="129492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4920" spc="-1" strike="noStrike">
                <a:solidFill>
                  <a:srgbClr val="ffffff"/>
                </a:solidFill>
                <a:latin typeface="Roboto"/>
                <a:ea typeface="Roboto"/>
              </a:rPr>
              <a:t>Меня хорошо видно &amp;&amp; слышно?</a:t>
            </a:r>
            <a:endParaRPr b="0" lang="en-US" sz="49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Google Shape;180;p22"/>
          <p:cNvSpPr/>
          <p:nvPr/>
        </p:nvSpPr>
        <p:spPr>
          <a:xfrm>
            <a:off x="0" y="3341520"/>
            <a:ext cx="121363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Ставьте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	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       , если все хорошо</a:t>
            </a:r>
            <a:endParaRPr b="0" lang="en-US" sz="211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Напишите в чат, если есть проблемы</a:t>
            </a:r>
            <a:endParaRPr b="0" lang="en-US" sz="211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Google Shape;181;p22"/>
          <p:cNvSpPr/>
          <p:nvPr/>
        </p:nvSpPr>
        <p:spPr>
          <a:xfrm>
            <a:off x="5409000" y="3376800"/>
            <a:ext cx="324000" cy="27972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Roboto"/>
                <a:ea typeface="Roboto"/>
              </a:rPr>
              <a:t>+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/>
          </p:nvPr>
        </p:nvSpPr>
        <p:spPr>
          <a:xfrm>
            <a:off x="0" y="2941200"/>
            <a:ext cx="12190320" cy="635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>
              <a:lnSpc>
                <a:spcPct val="102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chemeClr val="dk1"/>
                </a:solidFill>
                <a:latin typeface="Roboto"/>
                <a:ea typeface="Roboto"/>
              </a:rPr>
              <a:t>Защита проекта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2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chemeClr val="dk1"/>
                </a:solidFill>
                <a:latin typeface="Roboto"/>
                <a:ea typeface="Roboto"/>
              </a:rPr>
              <a:t>Тема: Повышение эффективности корпоративной сети ЦОД через внедрение архитектуры EVPN/VXLAN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2000"/>
              </a:lnSpc>
              <a:buNone/>
              <a:tabLst>
                <a:tab algn="l" pos="0"/>
              </a:tabLst>
            </a:pPr>
            <a:endParaRPr b="0" lang="en-US" sz="3509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221080" y="5034600"/>
            <a:ext cx="6554160" cy="52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170" spc="-1" strike="noStrike">
                <a:solidFill>
                  <a:schemeClr val="lt1"/>
                </a:solidFill>
                <a:latin typeface="Roboto"/>
                <a:ea typeface="Roboto"/>
              </a:rPr>
              <a:t> </a:t>
            </a:r>
            <a:r>
              <a:rPr b="0" lang="en-US" sz="3170" spc="-1" strike="noStrike">
                <a:solidFill>
                  <a:schemeClr val="lt1"/>
                </a:solidFill>
                <a:latin typeface="Roboto"/>
                <a:ea typeface="Roboto"/>
              </a:rPr>
              <a:t>Андрей Воронов</a:t>
            </a:r>
            <a:endParaRPr b="0" lang="en-US" sz="31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5221080" y="559008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620" spc="-1" strike="noStrike">
                <a:solidFill>
                  <a:schemeClr val="lt1"/>
                </a:solidFill>
                <a:latin typeface="Roboto"/>
                <a:ea typeface="Roboto"/>
              </a:rPr>
              <a:t>Сетевой инженер</a:t>
            </a:r>
            <a:endParaRPr b="0" lang="en-US" sz="16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5221080" y="593532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/>
          </p:nvPr>
        </p:nvSpPr>
        <p:spPr>
          <a:xfrm>
            <a:off x="5221080" y="626976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96;p2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04" name="Google Shape;197;p24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План защиты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Google Shape;198;p24"/>
          <p:cNvSpPr/>
          <p:nvPr/>
        </p:nvSpPr>
        <p:spPr>
          <a:xfrm>
            <a:off x="1882800" y="1608120"/>
            <a:ext cx="71280" cy="5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35640" rIns="35640" tIns="35640" bIns="356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06" name="Google Shape;199;p24"/>
          <p:cNvGrpSpPr/>
          <p:nvPr/>
        </p:nvGrpSpPr>
        <p:grpSpPr>
          <a:xfrm>
            <a:off x="2665800" y="1762560"/>
            <a:ext cx="6943320" cy="2771280"/>
            <a:chOff x="2665800" y="1762560"/>
            <a:chExt cx="6943320" cy="2771280"/>
          </a:xfrm>
        </p:grpSpPr>
        <p:sp>
          <p:nvSpPr>
            <p:cNvPr id="107" name="Google Shape;200;p24"/>
            <p:cNvSpPr/>
            <p:nvPr/>
          </p:nvSpPr>
          <p:spPr>
            <a:xfrm>
              <a:off x="2665800" y="1762560"/>
              <a:ext cx="694332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8" name="Google Shape;201;p24"/>
            <p:cNvSpPr/>
            <p:nvPr/>
          </p:nvSpPr>
          <p:spPr>
            <a:xfrm>
              <a:off x="2692440" y="1777320"/>
              <a:ext cx="688968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Цели проекта</a:t>
              </a:r>
              <a:endParaRPr b="0" lang="en-US" sz="2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09" name="Google Shape;202;p24"/>
            <p:cNvSpPr/>
            <p:nvPr/>
          </p:nvSpPr>
          <p:spPr>
            <a:xfrm rot="5400000">
              <a:off x="6044400" y="218772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0" name="Google Shape;203;p24"/>
            <p:cNvSpPr/>
            <p:nvPr/>
          </p:nvSpPr>
          <p:spPr>
            <a:xfrm>
              <a:off x="6015240" y="229788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1" name="Google Shape;204;p24"/>
            <p:cNvSpPr/>
            <p:nvPr/>
          </p:nvSpPr>
          <p:spPr>
            <a:xfrm>
              <a:off x="2665800" y="2518560"/>
              <a:ext cx="694332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2" name="Google Shape;205;p24"/>
            <p:cNvSpPr/>
            <p:nvPr/>
          </p:nvSpPr>
          <p:spPr>
            <a:xfrm>
              <a:off x="2692440" y="2533320"/>
              <a:ext cx="688968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планировалось</a:t>
              </a:r>
              <a:endParaRPr b="0" lang="en-US" sz="2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3" name="Google Shape;206;p24"/>
            <p:cNvSpPr/>
            <p:nvPr/>
          </p:nvSpPr>
          <p:spPr>
            <a:xfrm rot="5400000">
              <a:off x="6044400" y="294408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4" name="Google Shape;207;p24"/>
            <p:cNvSpPr/>
            <p:nvPr/>
          </p:nvSpPr>
          <p:spPr>
            <a:xfrm>
              <a:off x="6015240" y="305424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5" name="Google Shape;208;p24"/>
            <p:cNvSpPr/>
            <p:nvPr/>
          </p:nvSpPr>
          <p:spPr>
            <a:xfrm>
              <a:off x="2700720" y="3274560"/>
              <a:ext cx="687348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6" name="Google Shape;209;p24"/>
            <p:cNvSpPr/>
            <p:nvPr/>
          </p:nvSpPr>
          <p:spPr>
            <a:xfrm>
              <a:off x="2727360" y="3289320"/>
              <a:ext cx="682020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Используемые технологии</a:t>
              </a:r>
              <a:endParaRPr b="0" lang="en-US" sz="2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7" name="Google Shape;210;p24"/>
            <p:cNvSpPr/>
            <p:nvPr/>
          </p:nvSpPr>
          <p:spPr>
            <a:xfrm rot="5400000">
              <a:off x="6044400" y="370008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8" name="Google Shape;211;p24"/>
            <p:cNvSpPr/>
            <p:nvPr/>
          </p:nvSpPr>
          <p:spPr>
            <a:xfrm>
              <a:off x="6015240" y="381024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19" name="Google Shape;212;p24"/>
            <p:cNvSpPr/>
            <p:nvPr/>
          </p:nvSpPr>
          <p:spPr>
            <a:xfrm>
              <a:off x="2693520" y="4030920"/>
              <a:ext cx="688788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0" name="Google Shape;213;p24"/>
            <p:cNvSpPr/>
            <p:nvPr/>
          </p:nvSpPr>
          <p:spPr>
            <a:xfrm>
              <a:off x="2720160" y="4045680"/>
              <a:ext cx="683460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chemeClr val="lt1"/>
                  </a:solidFill>
                  <a:latin typeface="Roboto"/>
                  <a:ea typeface="Roboto"/>
                </a:rPr>
                <a:t>Что получилось</a:t>
              </a:r>
              <a:endParaRPr b="0" lang="en-US" sz="2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pSp>
        <p:nvGrpSpPr>
          <p:cNvPr id="121" name="Google Shape;214;p24"/>
          <p:cNvGrpSpPr/>
          <p:nvPr/>
        </p:nvGrpSpPr>
        <p:grpSpPr>
          <a:xfrm>
            <a:off x="2730240" y="4600440"/>
            <a:ext cx="6943320" cy="1497240"/>
            <a:chOff x="2730240" y="4600440"/>
            <a:chExt cx="6943320" cy="1497240"/>
          </a:xfrm>
        </p:grpSpPr>
        <p:sp>
          <p:nvSpPr>
            <p:cNvPr id="122" name="Google Shape;215;p24"/>
            <p:cNvSpPr/>
            <p:nvPr/>
          </p:nvSpPr>
          <p:spPr>
            <a:xfrm>
              <a:off x="2730240" y="4838400"/>
              <a:ext cx="694332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3" name="Google Shape;216;p24"/>
            <p:cNvSpPr/>
            <p:nvPr/>
          </p:nvSpPr>
          <p:spPr>
            <a:xfrm>
              <a:off x="2756880" y="4853160"/>
              <a:ext cx="688968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chemeClr val="lt1"/>
                  </a:solidFill>
                  <a:latin typeface="Roboto"/>
                  <a:ea typeface="Roboto"/>
                </a:rPr>
                <a:t>Схемы/архитектура</a:t>
              </a:r>
              <a:endParaRPr b="0" lang="en-US" sz="2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4" name="Google Shape;217;p24"/>
            <p:cNvSpPr/>
            <p:nvPr/>
          </p:nvSpPr>
          <p:spPr>
            <a:xfrm rot="5400000">
              <a:off x="6109200" y="526392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5" name="Google Shape;218;p24"/>
            <p:cNvSpPr/>
            <p:nvPr/>
          </p:nvSpPr>
          <p:spPr>
            <a:xfrm>
              <a:off x="6079680" y="537408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6" name="Google Shape;219;p24"/>
            <p:cNvSpPr/>
            <p:nvPr/>
          </p:nvSpPr>
          <p:spPr>
            <a:xfrm>
              <a:off x="2730240" y="5594760"/>
              <a:ext cx="694332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7" name="Google Shape;220;p24"/>
            <p:cNvSpPr/>
            <p:nvPr/>
          </p:nvSpPr>
          <p:spPr>
            <a:xfrm>
              <a:off x="2756880" y="5609520"/>
              <a:ext cx="688968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chemeClr val="lt1"/>
                  </a:solidFill>
                  <a:latin typeface="Roboto"/>
                  <a:ea typeface="Roboto"/>
                </a:rPr>
                <a:t>Выводы</a:t>
              </a:r>
              <a:endParaRPr b="0" lang="en-US" sz="2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8" name="Google Shape;221;p24"/>
            <p:cNvSpPr/>
            <p:nvPr/>
          </p:nvSpPr>
          <p:spPr>
            <a:xfrm rot="5400000">
              <a:off x="6109200" y="449028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29" name="Google Shape;222;p24"/>
            <p:cNvSpPr/>
            <p:nvPr/>
          </p:nvSpPr>
          <p:spPr>
            <a:xfrm>
              <a:off x="6079680" y="460044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227;p2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31" name="Google Shape;228;p25"/>
          <p:cNvSpPr/>
          <p:nvPr/>
        </p:nvSpPr>
        <p:spPr>
          <a:xfrm>
            <a:off x="719640" y="348840"/>
            <a:ext cx="1075176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Цели проекта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Google Shape;229;p25"/>
          <p:cNvSpPr/>
          <p:nvPr/>
        </p:nvSpPr>
        <p:spPr>
          <a:xfrm>
            <a:off x="2340720" y="1712160"/>
            <a:ext cx="7540920" cy="13248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Microsoft YaHei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Microsoft YaHei"/>
              </a:rPr>
              <a:t>Модернизация текущей сетевой инфраструктуры с поддержкой возможностей использования VXLAN/EVPN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Google Shape;230;p25"/>
          <p:cNvSpPr/>
          <p:nvPr/>
        </p:nvSpPr>
        <p:spPr>
          <a:xfrm>
            <a:off x="2566800" y="186732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en-US" sz="6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Google Shape;231;p25"/>
          <p:cNvSpPr/>
          <p:nvPr/>
        </p:nvSpPr>
        <p:spPr>
          <a:xfrm>
            <a:off x="3244680" y="2021040"/>
            <a:ext cx="63900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Google Shape;232;p25"/>
          <p:cNvSpPr/>
          <p:nvPr/>
        </p:nvSpPr>
        <p:spPr>
          <a:xfrm>
            <a:off x="2340720" y="3304800"/>
            <a:ext cx="7540920" cy="13248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Отказ от традиционной топологии tier-3 в центре обработки данных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Google Shape;233;p25"/>
          <p:cNvSpPr/>
          <p:nvPr/>
        </p:nvSpPr>
        <p:spPr>
          <a:xfrm>
            <a:off x="2566800" y="345996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en-US" sz="6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Google Shape;234;p25"/>
          <p:cNvSpPr/>
          <p:nvPr/>
        </p:nvSpPr>
        <p:spPr>
          <a:xfrm>
            <a:off x="3244680" y="3459960"/>
            <a:ext cx="639000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Google Shape;235;p25"/>
          <p:cNvSpPr/>
          <p:nvPr/>
        </p:nvSpPr>
        <p:spPr>
          <a:xfrm>
            <a:off x="2340720" y="5002200"/>
            <a:ext cx="7540920" cy="13248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Подключение резервного ЦОД с использованием технологии “multifabric”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Google Shape;236;p25"/>
          <p:cNvSpPr/>
          <p:nvPr/>
        </p:nvSpPr>
        <p:spPr>
          <a:xfrm>
            <a:off x="3244680" y="5311080"/>
            <a:ext cx="63900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Google Shape;237;p25"/>
          <p:cNvSpPr/>
          <p:nvPr/>
        </p:nvSpPr>
        <p:spPr>
          <a:xfrm>
            <a:off x="2566800" y="515736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en-US" sz="6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243;p26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42" name="Google Shape;244;p26"/>
          <p:cNvSpPr/>
          <p:nvPr/>
        </p:nvSpPr>
        <p:spPr>
          <a:xfrm>
            <a:off x="719640" y="348840"/>
            <a:ext cx="1075176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планировалось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Google Shape;248;p26"/>
          <p:cNvSpPr/>
          <p:nvPr/>
        </p:nvSpPr>
        <p:spPr>
          <a:xfrm>
            <a:off x="3117600" y="1515960"/>
            <a:ext cx="6015600" cy="84096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Разработка отказоустойчивой и масштабируемой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топологии CLOS для существующего ЦОД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Google Shape;249;p26"/>
          <p:cNvSpPr/>
          <p:nvPr/>
        </p:nvSpPr>
        <p:spPr>
          <a:xfrm>
            <a:off x="3323880" y="145044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Google Shape;250;p26"/>
          <p:cNvSpPr/>
          <p:nvPr/>
        </p:nvSpPr>
        <p:spPr>
          <a:xfrm>
            <a:off x="3817080" y="1584720"/>
            <a:ext cx="63900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Google Shape;251;p26"/>
          <p:cNvSpPr/>
          <p:nvPr/>
        </p:nvSpPr>
        <p:spPr>
          <a:xfrm>
            <a:off x="3117600" y="2489400"/>
            <a:ext cx="6015600" cy="84096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Проектирование DCI с помощью “multi-fabric”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Google Shape;252;p26"/>
          <p:cNvSpPr/>
          <p:nvPr/>
        </p:nvSpPr>
        <p:spPr>
          <a:xfrm>
            <a:off x="3117600" y="3462840"/>
            <a:ext cx="6015600" cy="84096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Проектирование адресного пространства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Google Shape;253;p26"/>
          <p:cNvSpPr/>
          <p:nvPr/>
        </p:nvSpPr>
        <p:spPr>
          <a:xfrm>
            <a:off x="3117600" y="4435920"/>
            <a:ext cx="6015600" cy="84096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Проектирование Underlay и Overlay сетей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Google Shape;254;p26"/>
          <p:cNvSpPr/>
          <p:nvPr/>
        </p:nvSpPr>
        <p:spPr>
          <a:xfrm>
            <a:off x="3117600" y="5409360"/>
            <a:ext cx="6015600" cy="84096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Обеспечение безопасности при передачи информации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между фабриками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Google Shape;255;p26"/>
          <p:cNvSpPr/>
          <p:nvPr/>
        </p:nvSpPr>
        <p:spPr>
          <a:xfrm>
            <a:off x="3323880" y="242640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Google Shape;257;p26"/>
          <p:cNvSpPr/>
          <p:nvPr/>
        </p:nvSpPr>
        <p:spPr>
          <a:xfrm>
            <a:off x="3323880" y="338256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Google Shape;259;p26"/>
          <p:cNvSpPr/>
          <p:nvPr/>
        </p:nvSpPr>
        <p:spPr>
          <a:xfrm>
            <a:off x="3323880" y="436284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4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Google Shape;260;p26"/>
          <p:cNvSpPr/>
          <p:nvPr/>
        </p:nvSpPr>
        <p:spPr>
          <a:xfrm>
            <a:off x="3817080" y="4508640"/>
            <a:ext cx="63900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Google Shape;261;p26"/>
          <p:cNvSpPr/>
          <p:nvPr/>
        </p:nvSpPr>
        <p:spPr>
          <a:xfrm>
            <a:off x="3323880" y="532296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5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Google Shape;262;p26"/>
          <p:cNvSpPr/>
          <p:nvPr/>
        </p:nvSpPr>
        <p:spPr>
          <a:xfrm>
            <a:off x="3817080" y="5468760"/>
            <a:ext cx="63900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6" name="Google Shape;263;p26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560"/>
            <a:ext cx="1892520" cy="1892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269;p27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58" name="Google Shape;270;p27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Используемые технологии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Google Shape;274;p27"/>
          <p:cNvSpPr/>
          <p:nvPr/>
        </p:nvSpPr>
        <p:spPr>
          <a:xfrm>
            <a:off x="3117600" y="1515960"/>
            <a:ext cx="601560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OSPF –  для объединения устройств в Underlay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Google Shape;275;p27"/>
          <p:cNvSpPr/>
          <p:nvPr/>
        </p:nvSpPr>
        <p:spPr>
          <a:xfrm>
            <a:off x="3323880" y="1450440"/>
            <a:ext cx="79632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Google Shape;276;p27"/>
          <p:cNvSpPr/>
          <p:nvPr/>
        </p:nvSpPr>
        <p:spPr>
          <a:xfrm>
            <a:off x="3817080" y="1584720"/>
            <a:ext cx="639000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Google Shape;277;p27"/>
          <p:cNvSpPr/>
          <p:nvPr/>
        </p:nvSpPr>
        <p:spPr>
          <a:xfrm>
            <a:off x="3117600" y="2489400"/>
            <a:ext cx="601560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BGP EVPN – для построения Overlay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Google Shape;278;p27"/>
          <p:cNvSpPr/>
          <p:nvPr/>
        </p:nvSpPr>
        <p:spPr>
          <a:xfrm>
            <a:off x="3117600" y="3462840"/>
            <a:ext cx="601560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BGP ipv4 – для обмена маршрутами между фабриками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Google Shape;279;p27"/>
          <p:cNvSpPr/>
          <p:nvPr/>
        </p:nvSpPr>
        <p:spPr>
          <a:xfrm>
            <a:off x="3117600" y="4435920"/>
            <a:ext cx="601560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VXLAN – установление туннелей между VTEP для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МАС инкапсуляции L2 кадров в UDP пакеты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Google Shape;281;p27"/>
          <p:cNvSpPr/>
          <p:nvPr/>
        </p:nvSpPr>
        <p:spPr>
          <a:xfrm>
            <a:off x="3323880" y="2426400"/>
            <a:ext cx="79632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Google Shape;282;p27"/>
          <p:cNvSpPr/>
          <p:nvPr/>
        </p:nvSpPr>
        <p:spPr>
          <a:xfrm>
            <a:off x="3817080" y="2729520"/>
            <a:ext cx="639000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Google Shape;283;p27"/>
          <p:cNvSpPr/>
          <p:nvPr/>
        </p:nvSpPr>
        <p:spPr>
          <a:xfrm>
            <a:off x="3323880" y="3382560"/>
            <a:ext cx="79632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Google Shape;284;p27"/>
          <p:cNvSpPr/>
          <p:nvPr/>
        </p:nvSpPr>
        <p:spPr>
          <a:xfrm>
            <a:off x="3817080" y="3685680"/>
            <a:ext cx="639000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Google Shape;285;p27"/>
          <p:cNvSpPr/>
          <p:nvPr/>
        </p:nvSpPr>
        <p:spPr>
          <a:xfrm>
            <a:off x="3323880" y="4362840"/>
            <a:ext cx="79632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4</a:t>
            </a:r>
            <a:endParaRPr b="0" lang="en-US" sz="5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Google Shape;286;p27"/>
          <p:cNvSpPr/>
          <p:nvPr/>
        </p:nvSpPr>
        <p:spPr>
          <a:xfrm>
            <a:off x="3817080" y="4508640"/>
            <a:ext cx="639000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Google Shape;287;p27"/>
          <p:cNvSpPr/>
          <p:nvPr/>
        </p:nvSpPr>
        <p:spPr>
          <a:xfrm>
            <a:off x="3323880" y="5322960"/>
            <a:ext cx="79632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Google Shape;288;p27"/>
          <p:cNvSpPr/>
          <p:nvPr/>
        </p:nvSpPr>
        <p:spPr>
          <a:xfrm>
            <a:off x="3817080" y="5468760"/>
            <a:ext cx="639000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3" name="Google Shape;289;p27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560"/>
            <a:ext cx="1892520" cy="1892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302;p29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75" name="Google Shape;303;p29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Схема существующей сети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6" name="" descr=""/>
          <p:cNvPicPr/>
          <p:nvPr/>
        </p:nvPicPr>
        <p:blipFill>
          <a:blip r:embed="rId2"/>
          <a:stretch/>
        </p:blipFill>
        <p:spPr>
          <a:xfrm>
            <a:off x="2084040" y="1386720"/>
            <a:ext cx="7516800" cy="5470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302;p 1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78" name="Google Shape;303;p 1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Схема проектируемой сети</a:t>
            </a:r>
            <a:endParaRPr b="0" lang="en-US" sz="4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2"/>
          <a:stretch/>
        </p:blipFill>
        <p:spPr>
          <a:xfrm>
            <a:off x="14040" y="1504080"/>
            <a:ext cx="12191400" cy="566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397</TotalTime>
  <Application>LibreOffice/7.6.2.1$Windows_X86_64 LibreOffice_project/56f7684011345957bbf33a7ee678afaf4d2ba333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2023-12-19T03:13:45Z</dcterms:modified>
  <cp:revision>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